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7" r:id="rId3"/>
    <p:sldId id="258" r:id="rId4"/>
    <p:sldId id="273" r:id="rId5"/>
    <p:sldId id="274" r:id="rId6"/>
    <p:sldId id="260" r:id="rId7"/>
    <p:sldId id="275" r:id="rId8"/>
    <p:sldId id="261" r:id="rId9"/>
    <p:sldId id="262" r:id="rId10"/>
    <p:sldId id="259" r:id="rId11"/>
    <p:sldId id="271" r:id="rId12"/>
    <p:sldId id="278" r:id="rId13"/>
    <p:sldId id="279" r:id="rId14"/>
    <p:sldId id="277" r:id="rId15"/>
    <p:sldId id="263" r:id="rId16"/>
    <p:sldId id="264" r:id="rId17"/>
    <p:sldId id="280" r:id="rId18"/>
    <p:sldId id="282" r:id="rId19"/>
    <p:sldId id="283" r:id="rId20"/>
    <p:sldId id="284" r:id="rId21"/>
    <p:sldId id="285" r:id="rId22"/>
    <p:sldId id="265" r:id="rId23"/>
    <p:sldId id="266" r:id="rId24"/>
    <p:sldId id="267" r:id="rId25"/>
    <p:sldId id="268" r:id="rId26"/>
    <p:sldId id="269" r:id="rId27"/>
    <p:sldId id="270" r:id="rId28"/>
    <p:sldId id="286" r:id="rId29"/>
    <p:sldId id="272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3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521" autoAdjust="0"/>
    <p:restoredTop sz="94660"/>
  </p:normalViewPr>
  <p:slideViewPr>
    <p:cSldViewPr>
      <p:cViewPr varScale="1">
        <p:scale>
          <a:sx n="79" d="100"/>
          <a:sy n="79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92249-F88F-4E6A-B2D2-ABB363456744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FBD1-E13D-4700-9AE7-F924607900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FBD1-E13D-4700-9AE7-F9246079008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6%D0%B5%D0%BD%D1%82%D1%80%D0%B0%D0%BB%D1%8C%D0%BD%D1%8B%D0%B9_%D1%82%D0%B5%D0%BB%D0%B5%D0%B3%D1%80%D0%B0%D1%84_(%D0%B7%D0%B4%D0%B0%D0%BD%D0%B8%D0%B5)" TargetMode="External"/><Relationship Id="rId3" Type="http://schemas.openxmlformats.org/officeDocument/2006/relationships/hyperlink" Target="http://ru.wikipedia.org/wiki/4_%D0%BE%D0%BA%D1%82%D1%8F%D0%B1%D1%80%D1%8F" TargetMode="External"/><Relationship Id="rId7" Type="http://schemas.openxmlformats.org/officeDocument/2006/relationships/hyperlink" Target="http://ru.wikipedia.org/wiki/%D0%9A%D0%B8%D0%B5%D0%B2%D1%81%D0%BA%D0%B8%D0%B9_%D0%B2%D0%BE%D0%BA%D0%B7%D0%B0%D0%B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932" TargetMode="External"/><Relationship Id="rId5" Type="http://schemas.openxmlformats.org/officeDocument/2006/relationships/hyperlink" Target="http://ru.wikipedia.org/wiki/%D0%9C%D0%BE%D1%81%D0%BA%D0%B2%D0%B0" TargetMode="External"/><Relationship Id="rId4" Type="http://schemas.openxmlformats.org/officeDocument/2006/relationships/hyperlink" Target="http://ru.wikipedia.org/wiki/1869" TargetMode="Externa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like=www.oldmos.ru/upload/photos/8/f/6/800_8f628530227297ecc32dd6aa2097563f.jpg&amp;nojs=1&amp;text=%D0%A4%D0%BE%D1%82%D0%BE%20%D0%95%D0%BB%D0%B8%D0%B7%D0%B0%D0%B2%D0%B5%D1%82%D0%B8%D0%BD%D1%81%D0%BA%D0%BE%D0%B9%20%D0%B6%D0%B5%D0%BD%D1%81%D0%BA%D0%BE%D0%B9%20%D0%B3%D0%B8%D0%BC%D0%BD%D0%B0%D0%B7%D0%B8%D0%B8&amp;img_url=www.oldmos.ru/upload/photos/8/f/6/800_8f628530227297ecc32dd6aa2097563f.jpg&amp;pos=0&amp;rpt=sim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2286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alenBold" pitchFamily="2" charset="0"/>
              </a:rPr>
              <a:t>ЛЕТОПИСЬ МОЕГО  РАЙОНА.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alenBold" pitchFamily="2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alenBold" pitchFamily="2" charset="0"/>
              </a:rPr>
              <a:t>Виртуальная экскурсия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alenBold" pitchFamily="2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alenBold" pitchFamily="2" charset="0"/>
              </a:rPr>
              <a:t> на тему: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alenBold" pitchFamily="2" charset="0"/>
              </a:rPr>
            </a:br>
            <a:r>
              <a:rPr lang="ru-RU" sz="3200" dirty="0" smtClean="0">
                <a:latin typeface="AGAalenBold" pitchFamily="2" charset="0"/>
              </a:rPr>
              <a:t>«СЕРДЦЕ,  Отданное ЛЮДЯМ……..»</a:t>
            </a:r>
            <a:endParaRPr lang="ru-RU" sz="3200" dirty="0">
              <a:latin typeface="AGAalenBol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77000" cy="2133600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tx1">
                    <a:lumMod val="95000"/>
                  </a:schemeClr>
                </a:solidFill>
              </a:rPr>
              <a:t>«Я оставляю блестящий мир, где я занимала блестящее положение, но</a:t>
            </a:r>
          </a:p>
          <a:p>
            <a:r>
              <a:rPr lang="ru-RU" sz="1600" i="1" dirty="0" smtClean="0">
                <a:solidFill>
                  <a:schemeClr val="tx1">
                    <a:lumMod val="95000"/>
                  </a:schemeClr>
                </a:solidFill>
              </a:rPr>
              <a:t>вместе со всеми вами я восхожу в более великий мир – в мир бедных и страдающих…» </a:t>
            </a:r>
          </a:p>
          <a:p>
            <a:r>
              <a:rPr lang="ru-RU" sz="1600" i="1" dirty="0" smtClean="0">
                <a:solidFill>
                  <a:schemeClr val="tx1">
                    <a:lumMod val="95000"/>
                  </a:schemeClr>
                </a:solidFill>
              </a:rPr>
              <a:t> Елисавета Романова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0256" y="4724400"/>
            <a:ext cx="2923749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Работу выполнили: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ученики</a:t>
            </a:r>
            <a:r>
              <a:rPr lang="en-US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 </a:t>
            </a:r>
            <a:r>
              <a:rPr lang="en-US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10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 «А» класса 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ГБОУ СОШ№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330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Михеева Алена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Шевлякова Алевтина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Федорова Мария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Руководитель проекта: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Учитель истории Баранова В.Г</a:t>
            </a:r>
            <a:r>
              <a:rPr lang="ru-RU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Gabriola" pitchFamily="82" charset="0"/>
                <a:cs typeface="Arial" charset="0"/>
              </a:rPr>
              <a:t>.</a:t>
            </a:r>
            <a:endParaRPr lang="ru-RU" b="1" spc="50" dirty="0">
              <a:ln w="11430"/>
              <a:solidFill>
                <a:schemeClr val="accent1">
                  <a:lumMod val="75000"/>
                </a:schemeClr>
              </a:solidFill>
              <a:latin typeface="Gabriola" pitchFamily="82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Москва 2013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010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AalenBold" pitchFamily="2" charset="0"/>
              </a:rPr>
              <a:t>Елизаветинская  Женская  гимназия </a:t>
            </a:r>
            <a:r>
              <a:rPr lang="ru-RU" sz="2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AalenBold" pitchFamily="2" charset="0"/>
              </a:rPr>
              <a:t/>
            </a:r>
            <a:br>
              <a:rPr lang="ru-RU" sz="2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AalenBold" pitchFamily="2" charset="0"/>
              </a:rPr>
            </a:br>
            <a:r>
              <a:rPr lang="ru-RU" sz="2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AalenBold" pitchFamily="2" charset="0"/>
              </a:rPr>
              <a:t>(</a:t>
            </a: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AalenBold" pitchFamily="2" charset="0"/>
              </a:rPr>
              <a:t>средняя </a:t>
            </a: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AalenBold" pitchFamily="2" charset="0"/>
              </a:rPr>
              <a:t>общеобразовательная школа №</a:t>
            </a: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AalenBold" pitchFamily="2" charset="0"/>
              </a:rPr>
              <a:t>330</a:t>
            </a:r>
            <a:r>
              <a:rPr lang="ru-RU" sz="2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AalenBold" pitchFamily="2" charset="0"/>
              </a:rPr>
              <a:t>)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GAalenBold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7866888" cy="25146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В начале 1911 г. в Москве был устроен конкурс на лучшую разработку проекта нового помещения Елизаветинской женской гимназии.</a:t>
            </a:r>
          </a:p>
          <a:p>
            <a:pPr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14 сентября 1911 года произошла закладка первого камня  здания  Дома воспитания сирот убиенных воинов в Русско-турецкой войне 1877-1878 года».</a:t>
            </a:r>
          </a:p>
          <a:p>
            <a:pPr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в 1912 году было закончено строительство нового здания.</a:t>
            </a:r>
          </a:p>
          <a:p>
            <a:pPr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dirty="0" smtClean="0"/>
          </a:p>
          <a:p>
            <a:pPr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Рисунок 3" descr="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733800"/>
            <a:ext cx="4035776" cy="2724168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softEdge rad="112500"/>
          </a:effectLst>
        </p:spPr>
      </p:pic>
      <p:pic>
        <p:nvPicPr>
          <p:cNvPr id="7" name="Рисунок 6" descr="25_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962400"/>
            <a:ext cx="3826124" cy="2514600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ИВАН ИВАНОВИЧ РЕРБЕРГ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i="1" dirty="0" smtClean="0"/>
              <a:t>Иван Иванович </a:t>
            </a:r>
            <a:r>
              <a:rPr lang="ru-RU" sz="2000" b="1" i="1" dirty="0" err="1" smtClean="0"/>
              <a:t>Рерберг</a:t>
            </a:r>
            <a:r>
              <a:rPr lang="ru-RU" sz="2000" i="1" dirty="0" smtClean="0"/>
              <a:t> </a:t>
            </a:r>
          </a:p>
          <a:p>
            <a:pPr lvl="0"/>
            <a:r>
              <a:rPr lang="ru-RU" sz="2000" i="1" dirty="0" smtClean="0"/>
              <a:t>(</a:t>
            </a:r>
            <a:r>
              <a:rPr lang="ru-RU" sz="2000" i="1" u="sng" dirty="0" smtClean="0">
                <a:hlinkClick r:id="rId3"/>
              </a:rPr>
              <a:t>4октября</a:t>
            </a:r>
            <a:r>
              <a:rPr lang="ru-RU" sz="2000" i="1" dirty="0" smtClean="0"/>
              <a:t> </a:t>
            </a:r>
            <a:r>
              <a:rPr lang="ru-RU" sz="2000" i="1" u="sng" dirty="0" smtClean="0">
                <a:hlinkClick r:id="rId4"/>
              </a:rPr>
              <a:t>1869</a:t>
            </a:r>
            <a:r>
              <a:rPr lang="ru-RU" sz="2000" i="1" dirty="0" smtClean="0"/>
              <a:t>, </a:t>
            </a:r>
            <a:r>
              <a:rPr lang="ru-RU" sz="2000" i="1" u="sng" dirty="0" smtClean="0">
                <a:hlinkClick r:id="rId5"/>
              </a:rPr>
              <a:t>Москва</a:t>
            </a:r>
            <a:r>
              <a:rPr lang="ru-RU" sz="2000" i="1" dirty="0" smtClean="0"/>
              <a:t>—</a:t>
            </a:r>
            <a:r>
              <a:rPr lang="ru-RU" sz="2000" i="1" u="sng" dirty="0" smtClean="0">
                <a:hlinkClick r:id="rId6"/>
              </a:rPr>
              <a:t>1932</a:t>
            </a:r>
            <a:r>
              <a:rPr lang="ru-RU" sz="2000" i="1" dirty="0" smtClean="0"/>
              <a:t>, </a:t>
            </a:r>
            <a:r>
              <a:rPr lang="ru-RU" sz="2000" i="1" u="sng" dirty="0" smtClean="0">
                <a:hlinkClick r:id="rId5"/>
              </a:rPr>
              <a:t>Москва</a:t>
            </a:r>
            <a:r>
              <a:rPr lang="ru-RU" sz="2000" i="1" dirty="0" smtClean="0"/>
              <a:t>) — российский инженер, архитектор, автор проектов </a:t>
            </a:r>
            <a:r>
              <a:rPr lang="ru-RU" sz="2000" i="1" u="sng" dirty="0" smtClean="0">
                <a:hlinkClick r:id="rId7"/>
              </a:rPr>
              <a:t>Киевского вокзала</a:t>
            </a:r>
            <a:r>
              <a:rPr lang="ru-RU" sz="2000" i="1" dirty="0" smtClean="0"/>
              <a:t>, </a:t>
            </a:r>
            <a:r>
              <a:rPr lang="ru-RU" sz="2000" i="1" u="sng" dirty="0" smtClean="0">
                <a:hlinkClick r:id="rId8"/>
              </a:rPr>
              <a:t>Центрального телеграфа</a:t>
            </a:r>
            <a:r>
              <a:rPr lang="ru-RU" sz="2000" i="1" dirty="0" smtClean="0"/>
              <a:t> и других памятников 1900-х — 1930-х гг. в Москве. </a:t>
            </a:r>
            <a:endParaRPr lang="ru-RU" sz="2000" dirty="0"/>
          </a:p>
        </p:txBody>
      </p:sp>
      <p:pic>
        <p:nvPicPr>
          <p:cNvPr id="24578" name="Picture 2" descr="http://img1.liveinternet.ru/images/attach/c/2/74/59/74059955_shuho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600200"/>
            <a:ext cx="384048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Здание Киевского вокзала</a:t>
            </a:r>
            <a:endParaRPr lang="ru-RU" dirty="0"/>
          </a:p>
        </p:txBody>
      </p:sp>
      <p:pic>
        <p:nvPicPr>
          <p:cNvPr id="3" name="Content Placeholder 3" descr="ki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5000"/>
            <a:ext cx="70104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здание северного страхового общества на Ильинке</a:t>
            </a:r>
            <a:endParaRPr lang="ru-RU" dirty="0"/>
          </a:p>
        </p:txBody>
      </p:sp>
      <p:pic>
        <p:nvPicPr>
          <p:cNvPr id="56322" name="Picture 2" descr="http://photos.wikimapia.org/p/00/01/59/70/99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7010400" cy="460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Здание центрального телеграфа на Тверской улице</a:t>
            </a:r>
            <a:endParaRPr lang="ru-RU" dirty="0"/>
          </a:p>
        </p:txBody>
      </p:sp>
      <p:pic>
        <p:nvPicPr>
          <p:cNvPr id="3" name="Content Placeholder 3" descr="9atsbh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62484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Елизаветинская Гимназия в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1912 году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University" pitchFamily="34" charset="0"/>
            </a:endParaRPr>
          </a:p>
        </p:txBody>
      </p:sp>
      <p:pic>
        <p:nvPicPr>
          <p:cNvPr id="8" name="Содержимое 7" descr="111_5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3581400" cy="24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1545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171950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11_5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1600200"/>
            <a:ext cx="3505200" cy="236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11_5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4267200"/>
            <a:ext cx="3581400" cy="250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Дела милосердия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Universit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10 февраля 1909 г. </a:t>
            </a:r>
            <a:r>
              <a:rPr lang="ru-RU" dirty="0" err="1" smtClean="0"/>
              <a:t>Марфо</a:t>
            </a:r>
            <a:r>
              <a:rPr lang="ru-RU" dirty="0" smtClean="0"/>
              <a:t> - Мариинская </a:t>
            </a:r>
            <a:r>
              <a:rPr lang="ru-RU" dirty="0" smtClean="0"/>
              <a:t>обитель начала свою деятельность. </a:t>
            </a:r>
          </a:p>
          <a:p>
            <a:r>
              <a:rPr lang="ru-RU" dirty="0" smtClean="0"/>
              <a:t>В 1900г. при Общине была построена церковь в честь Иверской иконы Божией Матери. </a:t>
            </a:r>
          </a:p>
          <a:p>
            <a:r>
              <a:rPr lang="ru-RU" dirty="0" smtClean="0"/>
              <a:t>1908 г. Елизавета Федоровна приобрела на Большой Ордынке в Москве усадьбу с четырьмя домами и </a:t>
            </a:r>
            <a:r>
              <a:rPr lang="ru-RU" dirty="0" smtClean="0"/>
              <a:t>садом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где расположилась основанная </a:t>
            </a:r>
            <a:r>
              <a:rPr lang="ru-RU" dirty="0" smtClean="0"/>
              <a:t>ею </a:t>
            </a:r>
            <a:r>
              <a:rPr lang="ru-RU" dirty="0" err="1" smtClean="0"/>
              <a:t>Марфо-Мариинская</a:t>
            </a:r>
            <a:r>
              <a:rPr lang="ru-RU" dirty="0" smtClean="0"/>
              <a:t> Обитель Милосердия. </a:t>
            </a:r>
            <a:endParaRPr lang="ru-RU" dirty="0" smtClean="0"/>
          </a:p>
          <a:p>
            <a:r>
              <a:rPr lang="ru-RU" dirty="0" smtClean="0"/>
              <a:t> 1912 г. был освящен собор во имя Покрова Пресвятой Богородицы.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Марфо</a:t>
            </a:r>
            <a:r>
              <a:rPr lang="ru-RU" dirty="0" smtClean="0"/>
              <a:t> - Мариинская </a:t>
            </a:r>
            <a:r>
              <a:rPr lang="ru-RU" dirty="0" smtClean="0"/>
              <a:t>обитель милосердия </a:t>
            </a:r>
            <a:r>
              <a:rPr lang="ru-RU" dirty="0" smtClean="0"/>
              <a:t>в г.Москве</a:t>
            </a:r>
            <a:endParaRPr lang="ru-RU" dirty="0"/>
          </a:p>
        </p:txBody>
      </p:sp>
      <p:pic>
        <p:nvPicPr>
          <p:cNvPr id="3" name="Content Placeholder 3" descr="m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690" y="1600200"/>
            <a:ext cx="4318402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-1828800"/>
            <a:ext cx="5238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482" name="Picture 2" descr="http://www.pravoslavie.ru/sas/image/100873/87390.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76400"/>
            <a:ext cx="4038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ЛИЧНЫЙ КАБИНЕТ ВЕЛИКОЙ КНЯГИНИ В МАРФО-МАРИИНСКОЙ ОБИТЕЛИ</a:t>
            </a:r>
            <a:endParaRPr lang="ru-RU" sz="2400" dirty="0"/>
          </a:p>
        </p:txBody>
      </p:sp>
      <p:pic>
        <p:nvPicPr>
          <p:cNvPr id="2050" name="Picture 2" descr="http://www.pravoslavie.ru/sas/image/100873/87384.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7086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Посещение  императором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Николаем </a:t>
            </a:r>
            <a:r>
              <a:rPr lang="en-US" sz="2800" dirty="0" smtClean="0"/>
              <a:t>II </a:t>
            </a:r>
            <a:r>
              <a:rPr lang="ru-RU" sz="2800" dirty="0" smtClean="0"/>
              <a:t> МАРФО-МАРИИНСКОЙ ОБИТЕЛИ</a:t>
            </a:r>
            <a:endParaRPr lang="ru-RU" sz="2800" dirty="0"/>
          </a:p>
        </p:txBody>
      </p:sp>
      <p:pic>
        <p:nvPicPr>
          <p:cNvPr id="68610" name="Picture 2" descr="http://www.pravoslavie.ru/sas/image/100873/87394.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162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AalenBold" pitchFamily="2" charset="0"/>
              </a:rPr>
              <a:t>Экскурсионные объекты в порядке проведения экскурсии: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GAalenBold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18 июля 1918 г. – события в г. Алапаевске;</a:t>
            </a:r>
            <a:endParaRPr lang="ru-RU" dirty="0" smtClean="0"/>
          </a:p>
          <a:p>
            <a:r>
              <a:rPr lang="ru-RU" dirty="0" smtClean="0"/>
              <a:t>Рождение </a:t>
            </a:r>
            <a:r>
              <a:rPr lang="ru-RU" dirty="0" smtClean="0"/>
              <a:t>и детство Великой </a:t>
            </a:r>
            <a:r>
              <a:rPr lang="ru-RU" dirty="0" smtClean="0"/>
              <a:t>Княгини;</a:t>
            </a:r>
          </a:p>
          <a:p>
            <a:r>
              <a:rPr lang="ru-RU" dirty="0" smtClean="0"/>
              <a:t> Супружеская </a:t>
            </a:r>
            <a:r>
              <a:rPr lang="ru-RU" dirty="0" smtClean="0"/>
              <a:t>жизнь</a:t>
            </a:r>
            <a:endParaRPr lang="ru-RU" dirty="0" smtClean="0"/>
          </a:p>
          <a:p>
            <a:r>
              <a:rPr lang="ru-RU" dirty="0" smtClean="0"/>
              <a:t>Приют </a:t>
            </a:r>
            <a:r>
              <a:rPr lang="ru-RU" dirty="0" smtClean="0"/>
              <a:t>в </a:t>
            </a:r>
            <a:r>
              <a:rPr lang="ru-RU" dirty="0" smtClean="0"/>
              <a:t>М</a:t>
            </a:r>
            <a:r>
              <a:rPr lang="ru-RU" dirty="0" smtClean="0"/>
              <a:t>оскве, основанный после </a:t>
            </a:r>
            <a:r>
              <a:rPr lang="ru-RU" dirty="0" err="1" smtClean="0"/>
              <a:t>Русско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т</a:t>
            </a:r>
            <a:r>
              <a:rPr lang="ru-RU" dirty="0" smtClean="0"/>
              <a:t>урецкой войны 1878 года;</a:t>
            </a:r>
            <a:r>
              <a:rPr lang="ru-RU" dirty="0" smtClean="0"/>
              <a:t>	</a:t>
            </a:r>
          </a:p>
          <a:p>
            <a:r>
              <a:rPr lang="ru-RU" dirty="0" err="1" smtClean="0"/>
              <a:t>Рерберг</a:t>
            </a:r>
            <a:r>
              <a:rPr lang="ru-RU" dirty="0" smtClean="0"/>
              <a:t> И.И.– известный русский архитектор конца Х</a:t>
            </a:r>
            <a:r>
              <a:rPr lang="en-US" dirty="0" smtClean="0"/>
              <a:t>I</a:t>
            </a:r>
            <a:r>
              <a:rPr lang="ru-RU" dirty="0" smtClean="0"/>
              <a:t>Х – начала ХХ века;</a:t>
            </a:r>
          </a:p>
          <a:p>
            <a:r>
              <a:rPr lang="ru-RU" dirty="0" smtClean="0"/>
              <a:t>Елизаветинская </a:t>
            </a:r>
            <a:r>
              <a:rPr lang="ru-RU" dirty="0" smtClean="0"/>
              <a:t>женская гимназия </a:t>
            </a:r>
            <a:r>
              <a:rPr lang="ru-RU" dirty="0" smtClean="0"/>
              <a:t>(средняя общеобразовательная школа № 330)</a:t>
            </a:r>
            <a:r>
              <a:rPr lang="ru-RU" dirty="0" smtClean="0"/>
              <a:t>;</a:t>
            </a:r>
            <a:r>
              <a:rPr lang="ru-RU" dirty="0" smtClean="0"/>
              <a:t>	</a:t>
            </a:r>
          </a:p>
          <a:p>
            <a:r>
              <a:rPr lang="ru-RU" dirty="0" smtClean="0"/>
              <a:t>Дела </a:t>
            </a:r>
            <a:r>
              <a:rPr lang="ru-RU" dirty="0" smtClean="0"/>
              <a:t>милосердия;</a:t>
            </a:r>
            <a:endParaRPr lang="ru-RU" dirty="0" smtClean="0"/>
          </a:p>
          <a:p>
            <a:r>
              <a:rPr lang="ru-RU" dirty="0" smtClean="0"/>
              <a:t>Места,  </a:t>
            </a:r>
            <a:r>
              <a:rPr lang="ru-RU" dirty="0" smtClean="0"/>
              <a:t>связанные с </a:t>
            </a:r>
            <a:r>
              <a:rPr lang="ru-RU" dirty="0" smtClean="0"/>
              <a:t>деятельностью Елизаветы Федоровны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ВЕЛИКАЯ  КНЯГИНЯ  ЕЛИЗАВЕТА ФЕДОРОВНА ЗА РУКОДЕЛИЕМ С СЕСТРАМИ МАРФО-МАРИИНСКОЙ ОБИТЕЛИ</a:t>
            </a:r>
            <a:endParaRPr lang="ru-RU" sz="2800" dirty="0"/>
          </a:p>
        </p:txBody>
      </p:sp>
      <p:pic>
        <p:nvPicPr>
          <p:cNvPr id="70658" name="Picture 2" descr="http://www.pravoslavie.ru/sas/image/100873/87393.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4343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ВСТРЕЧА С ИМПЕРАТОРОМ В 1908 году</a:t>
            </a:r>
            <a:endParaRPr lang="ru-RU" sz="3600" dirty="0"/>
          </a:p>
        </p:txBody>
      </p:sp>
      <p:pic>
        <p:nvPicPr>
          <p:cNvPr id="72706" name="Picture 2" descr="http://www.pravoslavie.ru/sas/image/100873/87388.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267075" cy="4178300"/>
          </a:xfrm>
          <a:prstGeom prst="rect">
            <a:avLst/>
          </a:prstGeom>
          <a:noFill/>
        </p:spPr>
      </p:pic>
      <p:pic>
        <p:nvPicPr>
          <p:cNvPr id="72708" name="Picture 4" descr="http://www.pravoslavie.ru/sas/image/100873/87386.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2057400"/>
            <a:ext cx="43053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2776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Спасо-Елеазаровский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монастырь в деревне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ЕЛИЗАрово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, Псковской области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University" pitchFamily="34" charset="0"/>
            </a:endParaRPr>
          </a:p>
        </p:txBody>
      </p:sp>
      <p:pic>
        <p:nvPicPr>
          <p:cNvPr id="4" name="Содержимое 3" descr="0_5083c_e303529a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447800"/>
            <a:ext cx="65532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1600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Церковь Вознесения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Господня в ЯМСКОЙ СЛОБОДЕ НИЖНЕГО НОВГОРОДА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dirty="0"/>
          </a:p>
        </p:txBody>
      </p:sp>
      <p:pic>
        <p:nvPicPr>
          <p:cNvPr id="8" name="Содержимое 7" descr="067_0000392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219200"/>
            <a:ext cx="5191246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962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Церковь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Илии  Пророка в селе ИЛЬИНСКОЕ  МОСКОВСКОЙ ОБЛАСТИ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University" pitchFamily="34" charset="0"/>
            </a:endParaRPr>
          </a:p>
        </p:txBody>
      </p:sp>
      <p:pic>
        <p:nvPicPr>
          <p:cNvPr id="4" name="Содержимое 3" descr="03295_20060113_2352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6846412" cy="489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Церковь Спаса Нерукотворного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Образа в селе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ильинское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 московской области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University" pitchFamily="34" charset="0"/>
            </a:endParaRPr>
          </a:p>
        </p:txBody>
      </p:sp>
      <p:pic>
        <p:nvPicPr>
          <p:cNvPr id="4" name="Содержимое 3" descr="usov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6000"/>
            <a:ext cx="7412451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Храм во имя Святой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Елисаветы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Федоровны в г. ЕКАТЕРИНБУРГЕ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University" pitchFamily="34" charset="0"/>
            </a:endParaRPr>
          </a:p>
        </p:txBody>
      </p:sp>
      <p:pic>
        <p:nvPicPr>
          <p:cNvPr id="4" name="Содержимое 3" descr="Elisaveta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828800"/>
            <a:ext cx="3176016" cy="462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lix0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828800"/>
            <a:ext cx="341862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Храм Успения Пресвятой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Богородицы в г. Курчатове, Курской области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University" pitchFamily="34" charset="0"/>
            </a:endParaRPr>
          </a:p>
        </p:txBody>
      </p:sp>
      <p:pic>
        <p:nvPicPr>
          <p:cNvPr id="4" name="Содержимое 3" descr="14876_20110602_2010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524001"/>
            <a:ext cx="6248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Последняя фотография Елизаветы Федоровны</a:t>
            </a:r>
            <a:endParaRPr lang="ru-RU" dirty="0"/>
          </a:p>
        </p:txBody>
      </p:sp>
      <p:pic>
        <p:nvPicPr>
          <p:cNvPr id="76802" name="Picture 2" descr="http://www.pravoslavie.ru/sas/image/100873/87391.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6934200" cy="4953000"/>
          </a:xfrm>
          <a:prstGeom prst="rect">
            <a:avLst/>
          </a:prstGeom>
          <a:noFill/>
        </p:spPr>
      </p:pic>
      <p:pic>
        <p:nvPicPr>
          <p:cNvPr id="76804" name="Picture 4" descr="http://www.pravoslavie.ru/sas/image/100873/87397.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447800"/>
            <a:ext cx="17526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2286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«Я оставляю блестящий мир, где я занимала блестящее положение, но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вместе со всеми вами я восхожу в более великий мир – в мир бедных и страдающих…» 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Елисавета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Романова)</a:t>
            </a:r>
            <a:endParaRPr lang="ru-RU" sz="2400" i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Содержимое 7" descr="паоа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551153"/>
            <a:ext cx="2995500" cy="4306847"/>
          </a:xfrm>
          <a:prstGeom prst="rect">
            <a:avLst/>
          </a:prstGeom>
        </p:spPr>
      </p:pic>
      <p:pic>
        <p:nvPicPr>
          <p:cNvPr id="2050" name="Picture 2" descr="http://img0.liveinternet.ru/images/attach/b/4/103/120/103120608_large_elizaveta_fedorovna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90800"/>
            <a:ext cx="276225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G_University" pitchFamily="34" charset="0"/>
              </a:rPr>
              <a:t>Методические  разработки экскурсии 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G_Universit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3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Цель экскурсии 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- ознакомление экскурсантов с особенностями исторической роли Елизаветы Федоровны и школы № 330 (культурно – просветительская функция);</a:t>
            </a:r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3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Задача экскурсии</a:t>
            </a:r>
            <a:r>
              <a:rPr lang="ru-RU" sz="33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- 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раскрытие темы экскурсионного занятия;</a:t>
            </a:r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3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Тема экскурсии- 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«Прогулка по историческим местам связанные с Елизаветой Федоровной»;</a:t>
            </a:r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3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Маршрут экскурсии-</a:t>
            </a:r>
            <a:r>
              <a:rPr lang="ru-RU" sz="33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тематический;</a:t>
            </a:r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3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Объект показа </a:t>
            </a:r>
            <a:r>
              <a:rPr lang="ru-RU" sz="33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– 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исторические события связанные с Романовой;</a:t>
            </a:r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Начало и конец экскурсии на слайде «Экскурсионные объекты в порядке проведения экскурсии».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954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ВЕЛИКАЯ  КНЯГИНЯ ЕЛИЗАВЕТА ФЕДОРОВНА (</a:t>
            </a:r>
            <a:r>
              <a:rPr lang="ru-RU" i="1" dirty="0" smtClean="0"/>
              <a:t>20 октября 1864 -18 июля 1918 года) 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Летопись моего района 2013-2014\elizaveta fedorovna os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56602"/>
            <a:ext cx="5562600" cy="518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0421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Последний путь княгини Елизаветы Федоровны.</a:t>
            </a:r>
            <a:br>
              <a:rPr lang="ru-RU" sz="3600" dirty="0" smtClean="0"/>
            </a:br>
            <a:r>
              <a:rPr lang="ru-RU" sz="3600" dirty="0" smtClean="0"/>
              <a:t>Город </a:t>
            </a:r>
            <a:r>
              <a:rPr lang="ru-RU" sz="3600" dirty="0" smtClean="0"/>
              <a:t>  Алапаевск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5" name="Содержимое 4" descr="img07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3276600"/>
            <a:ext cx="4114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543437313(1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19600" y="2133600"/>
            <a:ext cx="315007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Рождение и детство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Великой Княгини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Universit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7391400" cy="4855536"/>
          </a:xfrm>
        </p:spPr>
        <p:txBody>
          <a:bodyPr/>
          <a:lstStyle/>
          <a:p>
            <a:r>
              <a:rPr lang="ru-RU" dirty="0" smtClean="0">
                <a:latin typeface="Gabriola" pitchFamily="82" charset="0"/>
              </a:rPr>
              <a:t>Елизавета Фёдоровна  родилась 20 октября 1864 года в городе Дармштадт.</a:t>
            </a:r>
          </a:p>
          <a:p>
            <a:r>
              <a:rPr lang="ru-RU" dirty="0" smtClean="0">
                <a:latin typeface="Gabriola" pitchFamily="82" charset="0"/>
              </a:rPr>
              <a:t>В 1873 году разбился насмерть на глазах у матери трёхлетний брат Елизаветы Фридрих.</a:t>
            </a:r>
          </a:p>
          <a:p>
            <a:r>
              <a:rPr lang="ru-RU" dirty="0" smtClean="0">
                <a:latin typeface="Gabriola" pitchFamily="82" charset="0"/>
              </a:rPr>
              <a:t>В 1878 году в Дармштадте началась эпидемия дифтерита, заболели все дети, кроме Елизаветы.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4" name="Рисунок 3" descr="elizaveta_feodorov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657600"/>
            <a:ext cx="283921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2130329_Victoria_Melita_of_Edimburg_and_her_daughter_Elizabe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7599"/>
            <a:ext cx="2584551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2130069_The_Hessian_family_in_18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733800"/>
            <a:ext cx="2514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Супружеская жизнь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5791200"/>
            <a:ext cx="7010400" cy="914400"/>
          </a:xfrm>
        </p:spPr>
        <p:txBody>
          <a:bodyPr/>
          <a:lstStyle/>
          <a:p>
            <a:r>
              <a:rPr lang="ru-RU" dirty="0" smtClean="0"/>
              <a:t>Елизавета Федоровна и Сергей Александрович.</a:t>
            </a:r>
            <a:endParaRPr lang="ru-RU" dirty="0"/>
          </a:p>
        </p:txBody>
      </p:sp>
      <p:pic>
        <p:nvPicPr>
          <p:cNvPr id="7" name="Содержимое 4" descr="415px-Sergei_and_his_wife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62000" y="1676400"/>
            <a:ext cx="2846070" cy="4038600"/>
          </a:xfrm>
        </p:spPr>
      </p:pic>
      <p:pic>
        <p:nvPicPr>
          <p:cNvPr id="8" name="Содержимое 5" descr="7182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419600" y="1676401"/>
            <a:ext cx="2971800" cy="4038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Супружеская жизнь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_Universit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июня 1884 года Елизавета венчалась браком с великим князем Сергеем Александровичем.</a:t>
            </a:r>
          </a:p>
          <a:p>
            <a:r>
              <a:rPr lang="ru-RU" dirty="0" smtClean="0"/>
              <a:t>В 1888 году, вместе с супругом, совершила паломничество в Святую Землю.</a:t>
            </a:r>
          </a:p>
          <a:p>
            <a:r>
              <a:rPr lang="ru-RU" dirty="0" smtClean="0"/>
              <a:t> В 1891 году приняла православие.</a:t>
            </a:r>
          </a:p>
          <a:p>
            <a:r>
              <a:rPr lang="ru-RU" dirty="0" smtClean="0"/>
              <a:t>в 1892 Елизаветинское благотворительное общество.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239000" cy="8229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University" pitchFamily="34" charset="0"/>
              </a:rPr>
              <a:t>Приют основанный Елизаветой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7010400" cy="32673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1880г. в Москве, в доме № 11по улице Маросейке был основан Дом воспитания.</a:t>
            </a:r>
          </a:p>
          <a:p>
            <a:r>
              <a:rPr lang="ru-RU" dirty="0" smtClean="0"/>
              <a:t> При нем в 1884 году  для девочек была образована  гимназия-пансион. </a:t>
            </a:r>
          </a:p>
          <a:p>
            <a:r>
              <a:rPr lang="ru-RU" dirty="0" smtClean="0"/>
              <a:t>В 1897 она получила название Елизаветинской женской гимназии.</a:t>
            </a:r>
          </a:p>
          <a:p>
            <a:r>
              <a:rPr lang="ru-RU" dirty="0" smtClean="0"/>
              <a:t>В 1904 г. в этом же здании был освещен храм в честь святой праведной Елизаветы при Елизаветинской женской гимназии. Усердием Н.И. </a:t>
            </a:r>
            <a:r>
              <a:rPr lang="ru-RU" dirty="0" smtClean="0"/>
              <a:t>Столярова</a:t>
            </a:r>
            <a:r>
              <a:rPr lang="ru-RU" dirty="0" smtClean="0"/>
              <a:t> , храм был роскошно отделан внутри: иконостас вызолочен, иконы реставрированы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4-tub-ru.yandex.net/i?id=419116301-4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201741"/>
            <a:ext cx="6096001" cy="265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533</TotalTime>
  <Words>525</Words>
  <Application>Microsoft Office PowerPoint</Application>
  <PresentationFormat>Экран (4:3)</PresentationFormat>
  <Paragraphs>110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ЛЕТОПИСЬ МОЕГО  РАЙОНА. Виртуальная экскурсия  на тему: «СЕРДЦЕ,  Отданное ЛЮДЯМ……..»</vt:lpstr>
      <vt:lpstr>Экскурсионные объекты в порядке проведения экскурсии:</vt:lpstr>
      <vt:lpstr>Методические  разработки экскурсии </vt:lpstr>
      <vt:lpstr>ВЕЛИКАЯ  КНЯГИНЯ ЕЛИЗАВЕТА ФЕДОРОВНА (20 октября 1864 -18 июля 1918 года) </vt:lpstr>
      <vt:lpstr>Последний путь княгини Елизаветы Федоровны. Город   Алапаевск  </vt:lpstr>
      <vt:lpstr>Рождение и детство  Великой Княгини  </vt:lpstr>
      <vt:lpstr>Супружеская жизнь</vt:lpstr>
      <vt:lpstr>Супружеская жизнь</vt:lpstr>
      <vt:lpstr>Приют основанный Елизаветой </vt:lpstr>
      <vt:lpstr>Елизаветинская  Женская  гимназия  (средняя общеобразовательная школа №330)</vt:lpstr>
      <vt:lpstr>ИВАН ИВАНОВИЧ РЕРБЕРГ</vt:lpstr>
      <vt:lpstr>Здание Киевского вокзала</vt:lpstr>
      <vt:lpstr>здание северного страхового общества на Ильинке</vt:lpstr>
      <vt:lpstr>Здание центрального телеграфа на Тверской улице</vt:lpstr>
      <vt:lpstr>Елизаветинская Гимназия в 1912 году</vt:lpstr>
      <vt:lpstr>Дела милосердия </vt:lpstr>
      <vt:lpstr>Марфо - Мариинская обитель милосердия в г.Москве</vt:lpstr>
      <vt:lpstr>ЛИЧНЫЙ КАБИНЕТ ВЕЛИКОЙ КНЯГИНИ В МАРФО-МАРИИНСКОЙ ОБИТЕЛИ</vt:lpstr>
      <vt:lpstr>Посещение  императором   Николаем II  МАРФО-МАРИИНСКОЙ ОБИТЕЛИ</vt:lpstr>
      <vt:lpstr>ВЕЛИКАЯ  КНЯГИНЯ  ЕЛИЗАВЕТА ФЕДОРОВНА ЗА РУКОДЕЛИЕМ С СЕСТРАМИ МАРФО-МАРИИНСКОЙ ОБИТЕЛИ</vt:lpstr>
      <vt:lpstr>ВСТРЕЧА С ИМПЕРАТОРОМ В 1908 году</vt:lpstr>
      <vt:lpstr>Спасо-Елеазаровский монастырь в деревне  ЕЛИЗАрово, Псковской области</vt:lpstr>
      <vt:lpstr>Церковь Вознесения Господня в ЯМСКОЙ СЛОБОДЕ НИЖНЕГО НОВГОРОДА </vt:lpstr>
      <vt:lpstr>Церковь Илии  Пророка в селе ИЛЬИНСКОЕ  МОСКОВСКОЙ ОБЛАСТИ</vt:lpstr>
      <vt:lpstr>Церковь Спаса Нерукотворного Образа в селе ильинское московской области</vt:lpstr>
      <vt:lpstr>Храм во имя Святой Елисаветы Федоровны в г. ЕКАТЕРИНБУРГЕ</vt:lpstr>
      <vt:lpstr>Храм Успения Пресвятой Богородицы в г. Курчатове, Курской области</vt:lpstr>
      <vt:lpstr>Последняя фотография Елизаветы Федоровны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Летопись нашего района. Виртуальная экскурсия на тему: «!» </dc:title>
  <dc:creator>Samsung</dc:creator>
  <cp:lastModifiedBy>User</cp:lastModifiedBy>
  <cp:revision>65</cp:revision>
  <dcterms:created xsi:type="dcterms:W3CDTF">2013-11-05T09:29:34Z</dcterms:created>
  <dcterms:modified xsi:type="dcterms:W3CDTF">2013-12-12T12:42:36Z</dcterms:modified>
</cp:coreProperties>
</file>